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Source Code Pro"/>
      <p:regular r:id="rId16"/>
      <p:bold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slide" Target="slides/slide1.xml"/><Relationship Id="rId19" Type="http://schemas.openxmlformats.org/officeDocument/2006/relationships/font" Target="fonts/Oswald-bold.fntdata"/><Relationship Id="rId6" Type="http://schemas.openxmlformats.org/officeDocument/2006/relationships/slide" Target="slides/slide2.xml"/><Relationship Id="rId18" Type="http://schemas.openxmlformats.org/officeDocument/2006/relationships/font" Target="fonts/Oswa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Shape 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22.jpg"/><Relationship Id="rId9" Type="http://schemas.openxmlformats.org/officeDocument/2006/relationships/image" Target="../media/image5.png"/><Relationship Id="rId5" Type="http://schemas.openxmlformats.org/officeDocument/2006/relationships/image" Target="../media/image21.jp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effectLst>
            <a:outerShdw blurRad="128588" rotWithShape="0" algn="bl" dir="13860000" dist="952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LA REALIDAD AUMENTADA 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Y EL TURISMO INTELIGENTE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4291200" cy="126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</a:rPr>
              <a:t>Juan Francisco Abán Fontecha</a:t>
            </a:r>
            <a:endParaRPr sz="2400"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</a:rPr>
              <a:t>Cristobal Rodriguez Alba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250" y="2657625"/>
            <a:ext cx="3525250" cy="19148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7380000" dist="1619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Shape 153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Shape 154"/>
          <p:cNvSpPr txBox="1"/>
          <p:nvPr>
            <p:ph type="title"/>
          </p:nvPr>
        </p:nvSpPr>
        <p:spPr>
          <a:xfrm>
            <a:off x="308275" y="6331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Preguntas y/o dudas</a:t>
            </a:r>
            <a:endParaRPr sz="6000"/>
          </a:p>
        </p:txBody>
      </p:sp>
      <p:sp>
        <p:nvSpPr>
          <p:cNvPr id="155" name="Shape 155"/>
          <p:cNvSpPr/>
          <p:nvPr/>
        </p:nvSpPr>
        <p:spPr>
          <a:xfrm>
            <a:off x="428347" y="142336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831897" y="1423340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9650"/>
            <a:ext cx="4241126" cy="30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932325" y="1289650"/>
            <a:ext cx="4241126" cy="30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GRACIAS POR VUESTRA ATENCIÓN</a:t>
            </a:r>
            <a:endParaRPr sz="6000"/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0" y="4099500"/>
            <a:ext cx="4311300" cy="10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Juan Francisco Abán Fontecha</a:t>
            </a:r>
            <a:endParaRPr sz="2400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Cristobal Rodriguez Alba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950" y="57625"/>
            <a:ext cx="2534036" cy="1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¿Que es la realidad aumentada?</a:t>
            </a:r>
            <a:endParaRPr sz="3600"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se usa para definir la visión de un entorno físico del mundo real, a través de un dispositivo tecnológico, es decir, los elementos físicos tangibles se combinan con elementos virtuales.</a:t>
            </a:r>
            <a:endParaRPr sz="2400"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325" y="3377623"/>
            <a:ext cx="2572975" cy="14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hape 7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Shape 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Realidad Aumentada VS Realidad Virtual</a:t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40475" y="2524625"/>
            <a:ext cx="1684200" cy="88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140475" y="2596875"/>
            <a:ext cx="16842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Modelo de Visualización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Experiencia del usuario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5709625" y="2524625"/>
            <a:ext cx="1506600" cy="679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Mundo 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Real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Mundo Virtual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17113" r="11818" t="0"/>
          <a:stretch/>
        </p:blipFill>
        <p:spPr>
          <a:xfrm>
            <a:off x="4131700" y="978250"/>
            <a:ext cx="4270350" cy="23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11700" y="631800"/>
            <a:ext cx="314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</a:t>
            </a:r>
            <a:r>
              <a:rPr lang="es"/>
              <a:t> tecnología utiliza?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Necesitamos un equipo capaz de ejecutar un lector de “Realidad Aumentada”, es decir un lector de códigos de esta tecnología, y un gráfico publicitario que integre esta.</a:t>
            </a:r>
            <a:endParaRPr sz="1800"/>
          </a:p>
        </p:txBody>
      </p:sp>
      <p:pic>
        <p:nvPicPr>
          <p:cNvPr descr="Ordenador portátil Chromebook abierto"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móvil" id="95" name="Shape 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7">
            <a:alphaModFix/>
          </a:blip>
          <a:srcRect b="0" l="37932" r="14190" t="0"/>
          <a:stretch/>
        </p:blipFill>
        <p:spPr>
          <a:xfrm>
            <a:off x="7269175" y="1858800"/>
            <a:ext cx="1514675" cy="25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TÉCNICAS DE VISUALIZACIÓN DE REALIDAD AUMENTADA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4694350" y="3328725"/>
            <a:ext cx="43413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3"/>
                </a:solidFill>
              </a:rPr>
              <a:t>Gafas de realidad aumentada</a:t>
            </a:r>
            <a:endParaRPr b="1" sz="2000">
              <a:solidFill>
                <a:schemeClr val="accent3"/>
              </a:solidFill>
            </a:endParaRPr>
          </a:p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4865056" y="3906300"/>
            <a:ext cx="3999900" cy="6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s" sz="1400">
                <a:solidFill>
                  <a:srgbClr val="222222"/>
                </a:solidFill>
              </a:rPr>
              <a:t> El movimiento de las gafas debe ser seguido por un sensor</a:t>
            </a:r>
            <a:endParaRPr sz="1200"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850" y="573500"/>
            <a:ext cx="3920301" cy="26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hape 10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Shape 110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Vista lateral en primer plano de una mano pulsando el botón de un mezclador de audio" id="111" name="Shape 111"/>
          <p:cNvPicPr preferRelativeResize="0"/>
          <p:nvPr/>
        </p:nvPicPr>
        <p:blipFill rotWithShape="1">
          <a:blip r:embed="rId3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s cámaras antiguas sobre una estantería de madera" id="112" name="Shape 112"/>
          <p:cNvPicPr preferRelativeResize="0"/>
          <p:nvPr/>
        </p:nvPicPr>
        <p:blipFill rotWithShape="1">
          <a:blip r:embed="rId4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no artístico visto desde arriba de una taza blanca de café color caramelo sobre un fondo rojo" id="113" name="Shape 113"/>
          <p:cNvPicPr preferRelativeResize="0"/>
          <p:nvPr/>
        </p:nvPicPr>
        <p:blipFill rotWithShape="1">
          <a:blip r:embed="rId5">
            <a:alphaModFix/>
          </a:blip>
          <a:srcRect b="12597" l="8753" r="8745" t="12597"/>
          <a:stretch/>
        </p:blipFill>
        <p:spPr>
          <a:xfrm>
            <a:off x="2472505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Pantalla de mano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5" name="Shape 115"/>
          <p:cNvSpPr txBox="1"/>
          <p:nvPr>
            <p:ph idx="4294967295" type="body"/>
          </p:nvPr>
        </p:nvSpPr>
        <p:spPr>
          <a:xfrm>
            <a:off x="318844" y="41578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s" sz="1400">
                <a:solidFill>
                  <a:srgbClr val="222222"/>
                </a:solidFill>
              </a:rPr>
              <a:t>Emplean técnicas de superposición sobre el vídeo con la información gráfica</a:t>
            </a:r>
            <a:endParaRPr sz="1200"/>
          </a:p>
        </p:txBody>
      </p:sp>
      <p:sp>
        <p:nvSpPr>
          <p:cNvPr id="116" name="Shape 116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Proyección espacial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7" name="Shape 117"/>
          <p:cNvSpPr txBox="1"/>
          <p:nvPr>
            <p:ph idx="4294967295" type="body"/>
          </p:nvPr>
        </p:nvSpPr>
        <p:spPr>
          <a:xfrm>
            <a:off x="4825256" y="41518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s" sz="1400">
                <a:solidFill>
                  <a:srgbClr val="222222"/>
                </a:solidFill>
              </a:rPr>
              <a:t>hace uso de proyectores digitales para mostrar información gráfica sobre los objetos físicos</a:t>
            </a:r>
            <a:endParaRPr sz="1200"/>
          </a:p>
        </p:txBody>
      </p:sp>
      <p:pic>
        <p:nvPicPr>
          <p:cNvPr id="118" name="Shape 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025" y="2468550"/>
            <a:ext cx="1935250" cy="10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250" y="348925"/>
            <a:ext cx="3906174" cy="20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2500" y="2468550"/>
            <a:ext cx="1851924" cy="10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9">
            <a:alphaModFix/>
          </a:blip>
          <a:srcRect b="0" l="6447" r="11214" t="0"/>
          <a:stretch/>
        </p:blipFill>
        <p:spPr>
          <a:xfrm>
            <a:off x="4688300" y="348925"/>
            <a:ext cx="4291275" cy="31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Viajando con la realidad aumentada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i="1" lang="es" sz="2400"/>
              <a:t>¿Qué tipo de dispositivos necesitamos?</a:t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150" y="282750"/>
            <a:ext cx="2928150" cy="1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150" y="3066050"/>
            <a:ext cx="2928150" cy="169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 de implementación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Hay una gran baraja de coste, ya que podemos gastarnos desde miles de € en unas gafas, o usar nuestros propios dispositivos de mano y pequeños códigos bidi.</a:t>
            </a:r>
            <a:endParaRPr sz="1600"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0"/>
            <a:ext cx="5619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90250" y="1221200"/>
            <a:ext cx="2667900" cy="22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</a:rPr>
              <a:t>EJEMPLOS DE ÉXITO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1" name="Shape 141"/>
          <p:cNvSpPr txBox="1"/>
          <p:nvPr>
            <p:ph idx="4294967295" type="body"/>
          </p:nvPr>
        </p:nvSpPr>
        <p:spPr>
          <a:xfrm>
            <a:off x="3601500" y="1806025"/>
            <a:ext cx="2404200" cy="530400"/>
          </a:xfrm>
          <a:prstGeom prst="rect">
            <a:avLst/>
          </a:prstGeom>
          <a:effectLst>
            <a:outerShdw rotWithShape="0" algn="bl" dir="12120000" dist="200025">
              <a:srgbClr val="FFFFFF">
                <a:alpha val="2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3"/>
                </a:solidFill>
              </a:rPr>
              <a:t>Hotel Petite Palace</a:t>
            </a:r>
            <a:r>
              <a:rPr b="1" lang="es" sz="2000">
                <a:solidFill>
                  <a:schemeClr val="accent3"/>
                </a:solidFill>
              </a:rPr>
              <a:t> </a:t>
            </a:r>
            <a:endParaRPr b="1" sz="2000">
              <a:solidFill>
                <a:schemeClr val="accent3"/>
              </a:solidFill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200" y="282519"/>
            <a:ext cx="2284124" cy="15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0" l="24888" r="15442" t="0"/>
          <a:stretch/>
        </p:blipFill>
        <p:spPr>
          <a:xfrm>
            <a:off x="6348500" y="282525"/>
            <a:ext cx="1848778" cy="1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idx="4294967295" type="body"/>
          </p:nvPr>
        </p:nvSpPr>
        <p:spPr>
          <a:xfrm>
            <a:off x="6825925" y="1806025"/>
            <a:ext cx="2007300" cy="530400"/>
          </a:xfrm>
          <a:prstGeom prst="rect">
            <a:avLst/>
          </a:prstGeom>
          <a:effectLst>
            <a:outerShdw rotWithShape="0" algn="bl" dir="12900000" dist="142875">
              <a:srgbClr val="FFFFFF">
                <a:alpha val="32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3"/>
                </a:solidFill>
              </a:rPr>
              <a:t>SMARTIFY</a:t>
            </a:r>
            <a:endParaRPr b="1" sz="2000">
              <a:solidFill>
                <a:schemeClr val="accent3"/>
              </a:solidFill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950" y="2498825"/>
            <a:ext cx="32289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idx="4294967295" type="body"/>
          </p:nvPr>
        </p:nvSpPr>
        <p:spPr>
          <a:xfrm>
            <a:off x="5147550" y="4241900"/>
            <a:ext cx="2404200" cy="530400"/>
          </a:xfrm>
          <a:prstGeom prst="rect">
            <a:avLst/>
          </a:prstGeom>
          <a:effectLst>
            <a:outerShdw rotWithShape="0" algn="bl" dir="12660000" dist="133350">
              <a:srgbClr val="FFFFFF">
                <a:alpha val="4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3"/>
                </a:solidFill>
              </a:rPr>
              <a:t>Smart City Barcelona</a:t>
            </a:r>
            <a:endParaRPr b="1" sz="2000">
              <a:solidFill>
                <a:schemeClr val="accent3"/>
              </a:solidFill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421100" y="3447050"/>
            <a:ext cx="2496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Shape 148"/>
          <p:cNvCxnSpPr/>
          <p:nvPr/>
        </p:nvCxnSpPr>
        <p:spPr>
          <a:xfrm>
            <a:off x="421100" y="1271175"/>
            <a:ext cx="2496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